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85A"/>
    <a:srgbClr val="2FBEC2"/>
    <a:srgbClr val="8E7650"/>
    <a:srgbClr val="5C3F2D"/>
    <a:srgbClr val="7D827C"/>
    <a:srgbClr val="604124"/>
    <a:srgbClr val="D5EDF1"/>
    <a:srgbClr val="CCB575"/>
    <a:srgbClr val="422100"/>
    <a:srgbClr val="FEF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B6F3-6966-4A8E-A9CF-D0414B8E036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CBF6-3C42-462A-A532-DAB033DF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1847-E297-46F2-BFA9-69F0C5DB7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9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6BC9-6DD7-4F40-A657-407CD6026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0C59B-9A95-4D5E-BB2D-4B65FDCB4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7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1310B-7F5B-4B08-9AC2-8943C04473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13AFD9-B76F-41A0-826D-85A9159633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2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94AB3-0C35-4AB2-BD92-29E2775C52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897F-5517-4AA7-9E09-7281431C27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5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7A48-B8F5-4B5E-98B0-65EF334B5D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2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6953F-002B-4CD3-BC2F-A868C0F981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D4AD-5CC1-4009-8E2A-6E92F8BCC1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6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E6122-F688-4E55-9373-A8E20AFC22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7D4E6-757A-4587-8A71-2523D886D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7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5258-6E90-4D25-BAE5-B4403EF89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8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2FBA-FB83-4C2F-AEC7-F4EF97A433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B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51F00-C2E9-432E-A274-4E4E699F4E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9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1993997"/>
          </a:xfrm>
          <a:solidFill>
            <a:srgbClr val="7A543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States began to print their own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money which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caused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 lot of CONFUSION!!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Trade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between the states became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difficult since one state dollar could be worth more or less than another state dollar!</a:t>
            </a:r>
            <a:r>
              <a: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950803"/>
            <a:ext cx="8229600" cy="830997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en-US" altLang="en-US" sz="2400" b="1" dirty="0" smtClean="0"/>
              <a:t>Could you use a New York dollar in Pennsylvania?</a:t>
            </a:r>
            <a:endParaRPr lang="en-US" altLang="en-US" sz="2400" b="1" dirty="0"/>
          </a:p>
          <a:p>
            <a:pPr algn="l"/>
            <a:r>
              <a:rPr lang="en-US" altLang="en-US" sz="2400" b="1" dirty="0" smtClean="0"/>
              <a:t>Was </a:t>
            </a:r>
            <a:r>
              <a:rPr lang="en-US" altLang="en-US" sz="2400" b="1" dirty="0"/>
              <a:t>a Virginia dollar as valuable as a Maryland dollar</a:t>
            </a:r>
            <a:r>
              <a:rPr lang="en-US" altLang="en-US" sz="2400" b="1" dirty="0" smtClean="0"/>
              <a:t>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120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Recycled paper"/>
          <p:cNvSpPr>
            <a:spLocks noGrp="1" noChangeArrowheads="1"/>
          </p:cNvSpPr>
          <p:nvPr>
            <p:ph idx="1"/>
          </p:nvPr>
        </p:nvSpPr>
        <p:spPr>
          <a:xfrm>
            <a:off x="72937" y="104192"/>
            <a:ext cx="4343400" cy="6652481"/>
          </a:xfrm>
          <a:solidFill>
            <a:srgbClr val="122F2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ther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nations could see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new American government was weak.  They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began to take advantages of 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situation.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Britain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refused to withdraw its troops from the Ohio River Valley as it had agreed to do in the Treaty of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Paris.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Spain closed its port in New Orleans to American farmers. </a:t>
            </a:r>
            <a:endParaRPr lang="en-US" alt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2400" i="1" dirty="0">
                <a:solidFill>
                  <a:schemeClr val="accent1"/>
                </a:solidFill>
                <a:latin typeface="Calibri" panose="020F0502020204030204" pitchFamily="34" charset="0"/>
              </a:rPr>
              <a:t>was </a:t>
            </a:r>
            <a:r>
              <a:rPr lang="en-US" altLang="en-US" sz="24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 serious disaster to western </a:t>
            </a:r>
            <a:r>
              <a:rPr lang="en-US" altLang="en-US" sz="2400" i="1" dirty="0">
                <a:solidFill>
                  <a:schemeClr val="accent1"/>
                </a:solidFill>
                <a:latin typeface="Calibri" panose="020F0502020204030204" pitchFamily="34" charset="0"/>
              </a:rPr>
              <a:t>farmers, who desperately relied on the port to </a:t>
            </a:r>
            <a:r>
              <a:rPr lang="en-US" altLang="en-US" sz="24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transport </a:t>
            </a:r>
            <a:r>
              <a:rPr lang="en-US" altLang="en-US" sz="2400" i="1" dirty="0">
                <a:solidFill>
                  <a:schemeClr val="accent1"/>
                </a:solidFill>
                <a:latin typeface="Calibri" panose="020F0502020204030204" pitchFamily="34" charset="0"/>
              </a:rPr>
              <a:t>their products to the east</a:t>
            </a:r>
            <a:r>
              <a:rPr lang="en-US" altLang="en-US" sz="24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!</a:t>
            </a:r>
            <a:endParaRPr lang="en-US" altLang="en-US" sz="2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5147440" y="5549913"/>
            <a:ext cx="838200" cy="685800"/>
          </a:xfrm>
          <a:prstGeom prst="donut">
            <a:avLst>
              <a:gd name="adj" fmla="val 14388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3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rgbClr val="7A5430"/>
          </a:solidFill>
          <a:ln w="38100">
            <a:solidFill>
              <a:srgbClr val="7A543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3363" algn="l"/>
            <a:r>
              <a:rPr lang="en-US" altLang="en-US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If Americans start moving across the Appalachian Mountains won’t they eventually need to create new states? </a:t>
            </a:r>
            <a:endParaRPr lang="en-US" altLang="en-US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805665">
            <a:off x="4035350" y="3062738"/>
            <a:ext cx="27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Appalachian Mountains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 rot="18480410">
            <a:off x="5294822" y="3724640"/>
            <a:ext cx="381000" cy="31466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 rot="18480410">
            <a:off x="5635034" y="3326772"/>
            <a:ext cx="381000" cy="31466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18480410">
            <a:off x="5975246" y="2928347"/>
            <a:ext cx="381000" cy="31466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7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78747" y="988267"/>
            <a:ext cx="9069637" cy="15659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Even though the American Congress was </a:t>
            </a:r>
            <a:r>
              <a:rPr lang="en-US" altLang="en-US" sz="2400" dirty="0">
                <a:latin typeface="Calibri" panose="020F0502020204030204" pitchFamily="34" charset="0"/>
              </a:rPr>
              <a:t>WEAK, </a:t>
            </a:r>
            <a:r>
              <a:rPr lang="en-US" altLang="en-US" sz="2400" dirty="0" smtClean="0">
                <a:latin typeface="Calibri" panose="020F0502020204030204" pitchFamily="34" charset="0"/>
              </a:rPr>
              <a:t>it was </a:t>
            </a:r>
            <a:r>
              <a:rPr lang="en-US" altLang="en-US" sz="2400" dirty="0">
                <a:latin typeface="Calibri" panose="020F0502020204030204" pitchFamily="34" charset="0"/>
              </a:rPr>
              <a:t>able to </a:t>
            </a:r>
            <a:r>
              <a:rPr lang="en-US" altLang="en-US" sz="2400" dirty="0" smtClean="0">
                <a:latin typeface="Calibri" panose="020F0502020204030204" pitchFamily="34" charset="0"/>
              </a:rPr>
              <a:t>convince the </a:t>
            </a:r>
            <a:r>
              <a:rPr lang="en-US" altLang="en-US" sz="2400" dirty="0">
                <a:latin typeface="Calibri" panose="020F0502020204030204" pitchFamily="34" charset="0"/>
              </a:rPr>
              <a:t>states to pass some important laws involving the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Northwest 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Territory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- land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east of the Mississippi 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River.</a:t>
            </a:r>
            <a:endParaRPr lang="en-US" alt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nut 3"/>
          <p:cNvSpPr/>
          <p:nvPr/>
        </p:nvSpPr>
        <p:spPr bwMode="auto">
          <a:xfrm>
            <a:off x="762000" y="2809891"/>
            <a:ext cx="2058674" cy="2295688"/>
          </a:xfrm>
          <a:prstGeom prst="donut">
            <a:avLst>
              <a:gd name="adj" fmla="val 942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5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3542" y="1219200"/>
            <a:ext cx="3982977" cy="5410200"/>
          </a:xfrm>
          <a:prstGeom prst="rect">
            <a:avLst/>
          </a:prstGeom>
          <a:solidFill>
            <a:srgbClr val="4221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b="1" smtClean="0">
                <a:solidFill>
                  <a:srgbClr val="FFFF00"/>
                </a:solidFill>
                <a:latin typeface="Calibri" panose="020F0502020204030204" pitchFamily="34" charset="0"/>
              </a:rPr>
              <a:t>The land ordinance of 1785 </a:t>
            </a:r>
            <a:r>
              <a:rPr lang="en-US" altLang="en-US" sz="2400" smtClean="0">
                <a:solidFill>
                  <a:srgbClr val="FFFF00"/>
                </a:solidFill>
                <a:latin typeface="Calibri" panose="020F0502020204030204" pitchFamily="34" charset="0"/>
              </a:rPr>
              <a:t>set up a system for surveying and settling the Northwest Territory.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The law called for territory to be surveyed and then divided into townships.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Congress planned to sell each section that could be settled for $640.00.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Calibri" panose="020F0502020204030204" pitchFamily="34" charset="0"/>
              </a:rPr>
              <a:t>One section in every township was set aside to support public schools.</a:t>
            </a:r>
          </a:p>
          <a:p>
            <a:pPr algn="ctr">
              <a:buFontTx/>
              <a:buNone/>
            </a:pPr>
            <a:endParaRPr lang="en-US" altLang="en-US" sz="2800" smtClean="0">
              <a:solidFill>
                <a:srgbClr val="660066"/>
              </a:solidFill>
            </a:endParaRP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732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Woven mat"/>
          <p:cNvSpPr>
            <a:spLocks noGrp="1" noChangeArrowheads="1"/>
          </p:cNvSpPr>
          <p:nvPr>
            <p:ph idx="1"/>
          </p:nvPr>
        </p:nvSpPr>
        <p:spPr>
          <a:xfrm>
            <a:off x="48207" y="3886200"/>
            <a:ext cx="9067800" cy="2819400"/>
          </a:xfrm>
          <a:solidFill>
            <a:srgbClr val="16585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Another law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passed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in 1787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was called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Northwest Ordinance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</a:p>
          <a:p>
            <a:pPr marL="625475" lvl="1" indent="-511175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It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set up a government in the Northwest 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Territory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guaranteeing basic rights to settlers.  </a:t>
            </a:r>
            <a:endParaRPr lang="en-US" altLang="en-US" sz="24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625475" lvl="1" indent="-511175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No slavery was allowed in the Northwest Territory.</a:t>
            </a:r>
          </a:p>
          <a:p>
            <a:pPr marL="625475" lvl="1" indent="-511175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Once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the territory had 60,000 free settlers, it could ask Congress to be admitted as a new state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0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Papyrus"/>
          <p:cNvSpPr>
            <a:spLocks noGrp="1" noChangeArrowheads="1"/>
          </p:cNvSpPr>
          <p:nvPr>
            <p:ph idx="1"/>
          </p:nvPr>
        </p:nvSpPr>
        <p:spPr>
          <a:xfrm>
            <a:off x="5008207" y="76200"/>
            <a:ext cx="4135793" cy="64770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Northwest Ordinance was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one of the successes of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national government under the Articles of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Confederation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It provided a way to admit new states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into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Union.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It guaranteed that the new states could be treated the same as the original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thirteen states.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In time, states like Ohio, Indiana, Illinois, Michigan, and Wisconsin were created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from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Northwest Territory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2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2766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457200" indent="-401638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When the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Revolutionary War ended in 1781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, the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United States economy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was in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ruin. </a:t>
            </a:r>
          </a:p>
          <a:p>
            <a:pPr marL="457200" indent="-401638"/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newly created American federal government had not been given any power to collect taxes or money from citizens.  </a:t>
            </a:r>
          </a:p>
          <a:p>
            <a:pPr marL="457200" indent="-401638"/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It was up to individual states to give money to the federal government to pay off America’s war debt owed to other countries.  </a:t>
            </a:r>
          </a:p>
          <a:p>
            <a:pPr marL="457200" indent="-401638"/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Most states, already suffering economically from the war, refused to give money to the government.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705959" y="2792187"/>
            <a:ext cx="4343400" cy="3993851"/>
          </a:xfr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United States borrowed a lot of money from other countries. 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It now had to pay that money back, but the weak American government had no way of raising money!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Countries began to take advantage of the failing United States.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941" y="3422203"/>
            <a:ext cx="4343400" cy="3354765"/>
          </a:xfrm>
          <a:prstGeom prst="rect">
            <a:avLst/>
          </a:prstGeo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Britain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imposed many restrictions on the states to punish the new country. 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It would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allow the states to sell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very few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goods in England.  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England wouldn’t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allow the states to trade with its sugar colonies in the Caribbean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8819" y="2366468"/>
            <a:ext cx="4331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DEBT = </a:t>
            </a:r>
            <a:r>
              <a:rPr lang="en-US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NO 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3067" y="2905534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NO TRADE = </a:t>
            </a:r>
            <a:r>
              <a:rPr lang="en-US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NO MONEY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1968804" y="936236"/>
            <a:ext cx="1981200" cy="1568422"/>
          </a:xfrm>
          <a:prstGeom prst="mathMultiply">
            <a:avLst>
              <a:gd name="adj1" fmla="val 1791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1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676193" y="4114800"/>
            <a:ext cx="4343400" cy="2358094"/>
          </a:xfr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Britain sold its goods in America cheaper than the comparable American-made goods. 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41" y="4114800"/>
            <a:ext cx="4343400" cy="2369880"/>
          </a:xfrm>
          <a:prstGeom prst="rect">
            <a:avLst/>
          </a:prstGeo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British navy had destroyed most American ships, making it difficult for the states to trade across the ocean with other countries.  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8388" y="2761046"/>
            <a:ext cx="4331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NOT BUYING AMERICAN MADE GOODS </a:t>
            </a:r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= </a:t>
            </a:r>
            <a:r>
              <a:rPr 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NO </a:t>
            </a:r>
            <a:r>
              <a:rPr lang="en-US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MONEY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404329"/>
            <a:ext cx="4267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NO </a:t>
            </a:r>
            <a:r>
              <a:rPr lang="en-US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SHIPS </a:t>
            </a:r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= </a:t>
            </a:r>
            <a:r>
              <a:rPr lang="en-US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NO MONEY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1314079" y="1017121"/>
            <a:ext cx="1943841" cy="1935801"/>
          </a:xfrm>
          <a:prstGeom prst="mathMultiply">
            <a:avLst>
              <a:gd name="adj1" fmla="val 1791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6247" y="1991380"/>
            <a:ext cx="150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English made </a:t>
            </a:r>
            <a:br>
              <a:rPr lang="en-US" sz="1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10 cents</a:t>
            </a:r>
            <a:endParaRPr lang="en-US" sz="1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5166" y="1981200"/>
            <a:ext cx="150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made 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FF0000"/>
                </a:solidFill>
              </a:rPr>
              <a:t>20 cents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4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591805"/>
              </p:ext>
            </p:extLst>
          </p:nvPr>
        </p:nvGraphicFramePr>
        <p:xfrm>
          <a:off x="234885" y="1392936"/>
          <a:ext cx="8683690" cy="4779264"/>
        </p:xfrm>
        <a:graphic>
          <a:graphicData uri="http://schemas.openxmlformats.org/drawingml/2006/table">
            <a:tbl>
              <a:tblPr/>
              <a:tblGrid>
                <a:gridCol w="8683690"/>
              </a:tblGrid>
              <a:tr h="47792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VOCABULARY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Ordinance of 1785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 Ordinance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Depression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Shays’ Rebellion –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1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15676"/>
            <a:ext cx="2556858" cy="1569660"/>
          </a:xfrm>
          <a:prstGeom prst="rect">
            <a:avLst/>
          </a:prstGeom>
          <a:solidFill>
            <a:srgbClr val="2FBEC2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anose="020F0502020204030204" pitchFamily="34" charset="0"/>
              </a:rPr>
              <a:t>Business slows because customers have less money to shop.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876" y="4145340"/>
            <a:ext cx="2362200" cy="1569660"/>
          </a:xfrm>
          <a:prstGeom prst="rect">
            <a:avLst/>
          </a:prstGeom>
          <a:solidFill>
            <a:srgbClr val="2FBEC2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anose="020F0502020204030204" pitchFamily="34" charset="0"/>
              </a:rPr>
              <a:t>Workers earn less money because they sell less goods.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3845004"/>
            <a:ext cx="3014564" cy="2677656"/>
          </a:xfrm>
          <a:prstGeom prst="rect">
            <a:avLst/>
          </a:prstGeom>
          <a:solidFill>
            <a:srgbClr val="2FBEC2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anose="020F0502020204030204" pitchFamily="34" charset="0"/>
              </a:rPr>
              <a:t>Businesses eventually close because they can’t afford to pay their workers which leads to many people out of work (employment). 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3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-3110" y="4343400"/>
            <a:ext cx="9144000" cy="25146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While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American Congress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dealt successfully with the Northwest Territory, it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was less successful in dealing with its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economic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(money) problems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After the Revolutionary War, 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United States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slipped into an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economic 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depression</a:t>
            </a:r>
            <a:r>
              <a:rPr lang="en-US" altLang="en-US" sz="2400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– 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period </a:t>
            </a: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when business slows, prices and wages fall, and unemployment rises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onut 2"/>
          <p:cNvSpPr/>
          <p:nvPr/>
        </p:nvSpPr>
        <p:spPr bwMode="auto">
          <a:xfrm rot="20003439">
            <a:off x="4149790" y="1495666"/>
            <a:ext cx="838200" cy="1201882"/>
          </a:xfrm>
          <a:prstGeom prst="donut">
            <a:avLst>
              <a:gd name="adj" fmla="val 1138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6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1566828"/>
            <a:ext cx="9143999" cy="31242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depression hit farmers hard.  During the Revolution there had been a high demand for farm products.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To increase production farmers had borrowed money for land, seed, animals, and tools.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But when the war ended and soldiers returned home, demand for farm goods weakened.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Prices fell, and many 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farmers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could not 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repay their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loans.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5300304"/>
            <a:ext cx="5715000" cy="1384995"/>
          </a:xfrm>
          <a:prstGeom prst="rect">
            <a:avLst/>
          </a:prstGeom>
          <a:solidFill>
            <a:srgbClr val="16585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fornian FB" panose="0207040306080B030204" pitchFamily="18" charset="0"/>
              </a:rPr>
              <a:t>Lets use the example of Joe Farmer’s situation to explain what we mean by an economic depression.</a:t>
            </a:r>
            <a:endParaRPr lang="en-US" sz="2800" dirty="0">
              <a:solidFill>
                <a:schemeClr val="accent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0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01806" y="4960309"/>
            <a:ext cx="3352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Bookman Old Style" panose="02050604050505020204" pitchFamily="18" charset="0"/>
              </a:rPr>
              <a:t>Takes </a:t>
            </a:r>
            <a:r>
              <a:rPr lang="en-US" altLang="en-US" dirty="0">
                <a:latin typeface="Bookman Old Style" panose="02050604050505020204" pitchFamily="18" charset="0"/>
              </a:rPr>
              <a:t>out </a:t>
            </a:r>
            <a:r>
              <a:rPr lang="en-US" altLang="en-US" dirty="0" smtClean="0">
                <a:latin typeface="Bookman Old Style" panose="02050604050505020204" pitchFamily="18" charset="0"/>
              </a:rPr>
              <a:t>loans from the bank </a:t>
            </a:r>
            <a:r>
              <a:rPr lang="en-US" altLang="en-US" dirty="0">
                <a:latin typeface="Bookman Old Style" panose="02050604050505020204" pitchFamily="18" charset="0"/>
              </a:rPr>
              <a:t>to buy more land, seed, and </a:t>
            </a:r>
            <a:r>
              <a:rPr lang="en-US" altLang="en-US" dirty="0" smtClean="0">
                <a:latin typeface="Bookman Old Style" panose="02050604050505020204" pitchFamily="18" charset="0"/>
              </a:rPr>
              <a:t>livestock </a:t>
            </a:r>
            <a:r>
              <a:rPr lang="en-US" altLang="en-US" dirty="0">
                <a:latin typeface="Bookman Old Style" panose="02050604050505020204" pitchFamily="18" charset="0"/>
              </a:rPr>
              <a:t>because business is good during the war</a:t>
            </a:r>
            <a:r>
              <a:rPr lang="en-US" altLang="en-US" dirty="0" smtClean="0">
                <a:latin typeface="Bookman Old Style" panose="02050604050505020204" pitchFamily="18" charset="0"/>
              </a:rPr>
              <a:t>! Joe is making a lot of money!</a:t>
            </a:r>
            <a:endParaRPr lang="en-US" alt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76407" y="4985932"/>
            <a:ext cx="274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Bookman Old Style" panose="02050604050505020204" pitchFamily="18" charset="0"/>
              </a:rPr>
              <a:t>Bank </a:t>
            </a:r>
            <a:r>
              <a:rPr lang="en-US" altLang="en-US" dirty="0">
                <a:latin typeface="Bookman Old Style" panose="02050604050505020204" pitchFamily="18" charset="0"/>
              </a:rPr>
              <a:t>gives Joe a loan so he can buy things needed for his farm.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056"/>
            <a:ext cx="9144000" cy="1569660"/>
          </a:xfrm>
          <a:prstGeom prst="rect">
            <a:avLst/>
          </a:prstGeo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During the American Revolution – meat, and crops are needed to feed the soldiers. The U.S. has money (borrowed from other countries) and can pay merchants and farmers for what it needs. Business is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VERY GOOD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for Joe Farmer!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93322" y="2320127"/>
            <a:ext cx="914400" cy="817932"/>
          </a:xfrm>
          <a:prstGeom prst="right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666985" y="2303247"/>
            <a:ext cx="914400" cy="817932"/>
          </a:xfrm>
          <a:prstGeom prst="right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8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910805" y="4530966"/>
            <a:ext cx="219587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Bookman Old Style" panose="02050604050505020204" pitchFamily="18" charset="0"/>
              </a:rPr>
              <a:t>The bank tells Joe if he doesn’t pay what he owes they will come and take his farm away.</a:t>
            </a:r>
            <a:endParaRPr lang="en-US" alt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690630" y="4740527"/>
            <a:ext cx="19615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Bookman Old Style" panose="02050604050505020204" pitchFamily="18" charset="0"/>
              </a:rPr>
              <a:t>Joe isn’t making enough money to pay the bank each month.</a:t>
            </a:r>
            <a:endParaRPr lang="en-US" alt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271"/>
            <a:ext cx="9144000" cy="1200329"/>
          </a:xfrm>
          <a:prstGeom prst="rect">
            <a:avLst/>
          </a:prstGeom>
          <a:solidFill>
            <a:srgbClr val="8E7650"/>
          </a:solidFill>
          <a:ln>
            <a:solidFill>
              <a:srgbClr val="8E76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33363" algn="l">
              <a:spcBef>
                <a:spcPct val="500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war is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over and business slows down.  The U.S. government has to pay back what it borrowed, less money is going into the economy, Joe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isn’t making as much money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anymore! Business is </a:t>
            </a:r>
            <a:r>
              <a:rPr lang="en-US" alt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BAD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for Joe Farmer. 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4579992" y="2895600"/>
            <a:ext cx="1486726" cy="1712010"/>
          </a:xfrm>
          <a:prstGeom prst="mathMultiply">
            <a:avLst>
              <a:gd name="adj1" fmla="val 1274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481408" y="2085157"/>
            <a:ext cx="1228351" cy="4267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1193124" y="3730827"/>
            <a:ext cx="38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Joe receives less money when he sells his crops and livestock!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045389" y="2895600"/>
            <a:ext cx="914400" cy="817932"/>
          </a:xfrm>
          <a:prstGeom prst="right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39" y="4421060"/>
            <a:ext cx="23906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Bookman Old Style" panose="02050604050505020204" pitchFamily="18" charset="0"/>
              </a:rPr>
              <a:t>The bank doesn’t care that Joe isn’t selling his crops and livestock. Joe still has to pay the bank each month for the loan he took out. </a:t>
            </a:r>
            <a:endParaRPr lang="en-US" alt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3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20401"/>
            <a:ext cx="9134668" cy="1971365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In Massachusetts matters worsened when the state raised taxes.</a:t>
            </a:r>
          </a:p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courts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seized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farms of those who could not pay their taxes or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loans and threw some farmers in jail.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Angry farmers felt they were being treated unfairly!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3" y="5638800"/>
            <a:ext cx="3048000" cy="1138773"/>
          </a:xfrm>
          <a:prstGeom prst="rect">
            <a:avLst/>
          </a:prstGeom>
          <a:solidFill>
            <a:srgbClr val="8E7650"/>
          </a:solidFill>
          <a:ln>
            <a:solidFill>
              <a:srgbClr val="4D455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00" dirty="0" smtClean="0">
                <a:solidFill>
                  <a:schemeClr val="accent1"/>
                </a:solidFill>
              </a:rPr>
              <a:t>The state of Massachusetts needs more money so it tells its citizens they need to pay more tax!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638800"/>
            <a:ext cx="3165874" cy="1138773"/>
          </a:xfrm>
          <a:prstGeom prst="rect">
            <a:avLst/>
          </a:prstGeom>
          <a:solidFill>
            <a:srgbClr val="8E7650"/>
          </a:solidFill>
          <a:ln>
            <a:solidFill>
              <a:srgbClr val="4D455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00" dirty="0" smtClean="0">
                <a:solidFill>
                  <a:schemeClr val="accent1"/>
                </a:solidFill>
              </a:rPr>
              <a:t>But Joe Farmer can barely pay what he owes to the bank, and has no money left to pay a higher tax to the state!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063" y="5638800"/>
            <a:ext cx="2759605" cy="1138773"/>
          </a:xfrm>
          <a:prstGeom prst="rect">
            <a:avLst/>
          </a:prstGeom>
          <a:solidFill>
            <a:srgbClr val="8E7650"/>
          </a:solidFill>
          <a:ln>
            <a:solidFill>
              <a:srgbClr val="4D455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700" dirty="0" smtClean="0">
                <a:solidFill>
                  <a:schemeClr val="accent1"/>
                </a:solidFill>
              </a:rPr>
              <a:t>Joe Farmer loses his farm!  He has no way of making ANY money now!  He is angry!!!!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6885330" y="3281190"/>
            <a:ext cx="1905000" cy="2411186"/>
          </a:xfrm>
          <a:prstGeom prst="mathMultiply">
            <a:avLst>
              <a:gd name="adj1" fmla="val 1274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3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34290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In 1786, Daniel Shays, a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Massachusetts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farmer who had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fought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at Bunker Hill and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Saratoga, organized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an uprising.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Nearly 2,000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mostly poor farmers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took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part in </a:t>
            </a:r>
            <a:r>
              <a:rPr lang="en-US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Shays’ Rebellion</a:t>
            </a:r>
            <a:r>
              <a:rPr lang="en-US" alt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They protested against their farms being seized and farmers who had been thrown in prison because they couldn’t pay their debt.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Daniel Shays thought this was unfair of his state and called on his government, (the weak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federal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government) to do something!  But Congress didn’t have any power over the states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!</a:t>
            </a:r>
            <a:endParaRPr lang="en-US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0" y="3503235"/>
            <a:ext cx="4750837" cy="3354765"/>
          </a:xfrm>
          <a:prstGeom prst="rect">
            <a:avLst/>
          </a:prstGeom>
          <a:solidFill>
            <a:srgbClr val="5F5D4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Shays attacked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courthouse and prevented the state from seizing farms.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 and his followers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even tried to capture an arsenal filled with guns.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Massachusetts legislature sent the militia to drive them off.</a:t>
            </a:r>
          </a:p>
        </p:txBody>
      </p:sp>
    </p:spTree>
    <p:extLst>
      <p:ext uri="{BB962C8B-B14F-4D97-AF65-F5344CB8AC3E}">
        <p14:creationId xmlns:p14="http://schemas.microsoft.com/office/powerpoint/2010/main" val="414149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70%"/>
          <p:cNvSpPr>
            <a:spLocks noGrp="1" noChangeArrowheads="1"/>
          </p:cNvSpPr>
          <p:nvPr>
            <p:ph idx="1"/>
          </p:nvPr>
        </p:nvSpPr>
        <p:spPr>
          <a:xfrm>
            <a:off x="0" y="3124200"/>
            <a:ext cx="9144000" cy="3733800"/>
          </a:xfrm>
          <a:solidFill>
            <a:srgbClr val="8E76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rebellion showed that the all-powerful states could not rule alone. When left to their own devices some states taxed citizens unfairly - just as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British had done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 them when they were colonists!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Each state’s paper money had become worthless, leading to an even greater economic depression!</a:t>
            </a:r>
            <a:endParaRPr 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Some historians believe Shays’ rebellion "fundamentally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altered the course of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United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States'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history,” because it was proof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that the </a:t>
            </a:r>
            <a:r>
              <a:rPr lang="en-US" altLang="en-US" sz="24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Articles of Confederation did not work</a:t>
            </a:r>
            <a:r>
              <a:rPr lang="en-US" altLang="en-US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0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5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2246769"/>
          </a:xfrm>
          <a:prstGeom prst="rect">
            <a:avLst/>
          </a:prstGeom>
          <a:solidFill>
            <a:srgbClr val="8E76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To avoid a crisis, leaders from several states called for a convention to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revise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Articles of Confederation.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They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decided to meet in Philadelphia in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May,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1787. 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end, however, this convention would do much more than just revise 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Articles . . .  </a:t>
            </a:r>
            <a:endParaRPr lang="en-US" alt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15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13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48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199055" y="304800"/>
            <a:ext cx="8763000" cy="6172200"/>
          </a:xfrm>
          <a:solidFill>
            <a:srgbClr val="9C866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8800" b="1" dirty="0">
                <a:solidFill>
                  <a:srgbClr val="2FBEC2"/>
                </a:solidFill>
              </a:rPr>
              <a:t>And the story continues . . . </a:t>
            </a:r>
          </a:p>
          <a:p>
            <a:pPr marL="609600" indent="-609600"/>
            <a:r>
              <a:rPr lang="en-US" altLang="en-US" sz="2400" dirty="0" smtClean="0">
                <a:solidFill>
                  <a:schemeClr val="accent1"/>
                </a:solidFill>
              </a:rPr>
              <a:t>British </a:t>
            </a:r>
            <a:r>
              <a:rPr lang="en-US" altLang="en-US" sz="2400" dirty="0">
                <a:solidFill>
                  <a:schemeClr val="accent1"/>
                </a:solidFill>
              </a:rPr>
              <a:t>g</a:t>
            </a:r>
            <a:r>
              <a:rPr lang="en-US" altLang="en-US" sz="2400" dirty="0" smtClean="0">
                <a:solidFill>
                  <a:schemeClr val="accent1"/>
                </a:solidFill>
              </a:rPr>
              <a:t>eneral Cornwallis </a:t>
            </a:r>
            <a:r>
              <a:rPr lang="en-US" altLang="en-US" sz="2400" dirty="0">
                <a:solidFill>
                  <a:schemeClr val="accent1"/>
                </a:solidFill>
              </a:rPr>
              <a:t>surrenders, the Revolutionary W</a:t>
            </a:r>
            <a:r>
              <a:rPr lang="en-US" altLang="en-US" sz="2400" dirty="0" smtClean="0">
                <a:solidFill>
                  <a:schemeClr val="accent1"/>
                </a:solidFill>
              </a:rPr>
              <a:t>ar </a:t>
            </a:r>
            <a:r>
              <a:rPr lang="en-US" altLang="en-US" sz="2400" dirty="0">
                <a:solidFill>
                  <a:schemeClr val="accent1"/>
                </a:solidFill>
              </a:rPr>
              <a:t>is over!</a:t>
            </a:r>
          </a:p>
          <a:p>
            <a:pPr marL="609600" indent="-609600"/>
            <a:r>
              <a:rPr lang="en-US" altLang="en-US" sz="2400" dirty="0" smtClean="0">
                <a:solidFill>
                  <a:schemeClr val="accent1"/>
                </a:solidFill>
              </a:rPr>
              <a:t>In 1776</a:t>
            </a:r>
            <a:r>
              <a:rPr lang="en-US" altLang="en-US" sz="2400" dirty="0">
                <a:solidFill>
                  <a:schemeClr val="accent1"/>
                </a:solidFill>
              </a:rPr>
              <a:t>, </a:t>
            </a:r>
            <a:r>
              <a:rPr lang="en-US" altLang="en-US" sz="2400" dirty="0" smtClean="0">
                <a:solidFill>
                  <a:schemeClr val="accent1"/>
                </a:solidFill>
              </a:rPr>
              <a:t>the states </a:t>
            </a:r>
            <a:r>
              <a:rPr lang="en-US" altLang="en-US" sz="2400" dirty="0">
                <a:solidFill>
                  <a:schemeClr val="accent1"/>
                </a:solidFill>
              </a:rPr>
              <a:t>began forming their own governments, while the Continental Congress began drafting plans for the nation as a whole.</a:t>
            </a:r>
          </a:p>
          <a:p>
            <a:pPr marL="609600" indent="-609600"/>
            <a:r>
              <a:rPr lang="en-US" altLang="en-US" sz="2400" dirty="0" smtClean="0">
                <a:solidFill>
                  <a:schemeClr val="accent1"/>
                </a:solidFill>
              </a:rPr>
              <a:t>The Continental </a:t>
            </a:r>
            <a:r>
              <a:rPr lang="en-US" altLang="en-US" sz="2400" dirty="0">
                <a:solidFill>
                  <a:schemeClr val="accent1"/>
                </a:solidFill>
              </a:rPr>
              <a:t>Congress creates the Articles of Confederation –a weak </a:t>
            </a:r>
            <a:r>
              <a:rPr lang="en-US" altLang="en-US" sz="2400" dirty="0" smtClean="0">
                <a:solidFill>
                  <a:schemeClr val="accent1"/>
                </a:solidFill>
              </a:rPr>
              <a:t>constitution giving the states all the power!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8661" y="609600"/>
            <a:ext cx="5326224" cy="5943600"/>
          </a:xfrm>
          <a:solidFill>
            <a:srgbClr val="7A543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Despite its weakness, the Articles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were not an unsuccessful first attempt at government. 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If the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states could have put aside their differences and worked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together the new government may have worked.  Instead . . .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New Hampshire and New York both claimed the land called Vermont.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Most states refused to accept the money of other states.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Articles of Confederation did </a:t>
            </a:r>
            <a:r>
              <a:rPr lang="en-US" alt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not provide a way for states to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settle their disputes with one another!</a:t>
            </a:r>
            <a:endParaRPr lang="en-US" altLang="en-US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3" name="Donut 2"/>
          <p:cNvSpPr/>
          <p:nvPr/>
        </p:nvSpPr>
        <p:spPr bwMode="auto">
          <a:xfrm rot="1079957">
            <a:off x="6185306" y="3606601"/>
            <a:ext cx="1487418" cy="2133600"/>
          </a:xfrm>
          <a:prstGeom prst="donut">
            <a:avLst>
              <a:gd name="adj" fmla="val 11194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5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8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43300" y="220573"/>
            <a:ext cx="25527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Small Central</a:t>
            </a:r>
            <a:r>
              <a:rPr lang="en-US" altLang="en-US" sz="1400" dirty="0" smtClean="0">
                <a:solidFill>
                  <a:schemeClr val="accent1"/>
                </a:solidFill>
              </a:rPr>
              <a:t> </a:t>
            </a:r>
            <a:r>
              <a:rPr lang="en-US" altLang="en-US" sz="1400" b="1" dirty="0">
                <a:solidFill>
                  <a:schemeClr val="accent1"/>
                </a:solidFill>
              </a:rPr>
              <a:t>Government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1"/>
                </a:solidFill>
              </a:rPr>
              <a:t>The political authority which governs over the states.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438900" y="20955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553200" y="4433153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10000" y="436086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90500" y="2018506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181100" y="4420453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502684" y="320253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733800" y="35052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States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57225" y="363855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263362" y="251057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770147" y="1687276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943600" y="13716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/>
              <a:t>States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728788" y="2800409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09575" y="1157288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64054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45" y="2971800"/>
            <a:ext cx="4057456" cy="2862322"/>
          </a:xfrm>
          <a:prstGeom prst="rect">
            <a:avLst/>
          </a:prstGeom>
          <a:solidFill>
            <a:srgbClr val="B6936B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Declare war on other countries.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Appoint military officers.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Coin money (so could the states).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Maintain relationships with foreign countries.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Pass laws (9 of the 13 states had to approve the law to make it official).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93" y="5943600"/>
            <a:ext cx="8685245" cy="830997"/>
          </a:xfrm>
          <a:prstGeom prst="rect">
            <a:avLst/>
          </a:prstGeom>
          <a:solidFill>
            <a:srgbClr val="3C212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dirty="0" smtClea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336699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The Articles limited the power of the United States Congress and preserved the powers of the states.</a:t>
            </a:r>
            <a:endParaRPr lang="en-US" sz="24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336699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45" y="2209800"/>
            <a:ext cx="40386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United States government (Congress) could 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2971800"/>
            <a:ext cx="4038600" cy="2554545"/>
          </a:xfrm>
          <a:prstGeom prst="rect">
            <a:avLst/>
          </a:prstGeom>
          <a:solidFill>
            <a:srgbClr val="B6936B"/>
          </a:solidFill>
          <a:ln w="28575"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Congress could not regulate trade between states and foreign countries.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It could not pass tax laws.</a:t>
            </a:r>
          </a:p>
          <a:p>
            <a:pPr marL="285750" marR="0" lvl="0" indent="-28575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raise money, Congress had to ask the states for it!  However, no state could be forced to give money.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7275" y="2209800"/>
            <a:ext cx="4048125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United States government (Congress) could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8694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2204" y="1523182"/>
            <a:ext cx="5084925" cy="5258618"/>
          </a:xfrm>
          <a:solidFill>
            <a:srgbClr val="E6781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The thirteen colonies had borrowed A LOT of money </a:t>
            </a:r>
            <a:r>
              <a:rPr lang="en-US" altLang="en-US" sz="2400" dirty="0">
                <a:ln w="0"/>
                <a:latin typeface="Calibri" panose="020F0502020204030204" pitchFamily="34" charset="0"/>
              </a:rPr>
              <a:t>during the Revolutionary </a:t>
            </a: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War and they </a:t>
            </a:r>
            <a:r>
              <a:rPr lang="en-US" altLang="en-US" sz="2400" dirty="0">
                <a:ln w="0"/>
                <a:latin typeface="Calibri" panose="020F0502020204030204" pitchFamily="34" charset="0"/>
              </a:rPr>
              <a:t>owed </a:t>
            </a: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a </a:t>
            </a:r>
            <a:r>
              <a:rPr lang="en-US" altLang="en-US" sz="2400" b="1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debt</a:t>
            </a:r>
            <a:r>
              <a:rPr lang="en-US" altLang="en-US" sz="2400" dirty="0" smtClean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 - millions </a:t>
            </a:r>
            <a:r>
              <a:rPr lang="en-US" altLang="en-US" sz="2400" dirty="0">
                <a:ln w="0"/>
                <a:solidFill>
                  <a:srgbClr val="FFFF00"/>
                </a:solidFill>
                <a:latin typeface="Calibri" panose="020F0502020204030204" pitchFamily="34" charset="0"/>
              </a:rPr>
              <a:t>of dollars to individuals and foreign nations.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n w="0"/>
                <a:latin typeface="Calibri" panose="020F0502020204030204" pitchFamily="34" charset="0"/>
              </a:rPr>
              <a:t>Since </a:t>
            </a: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Congress (Federal government) </a:t>
            </a:r>
            <a:r>
              <a:rPr lang="en-US" altLang="en-US" sz="2400" dirty="0">
                <a:ln w="0"/>
                <a:latin typeface="Calibri" panose="020F0502020204030204" pitchFamily="34" charset="0"/>
              </a:rPr>
              <a:t>did not have the power to </a:t>
            </a: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tax individuals or states, </a:t>
            </a:r>
            <a:r>
              <a:rPr lang="en-US" altLang="en-US" sz="2400" dirty="0">
                <a:ln w="0"/>
                <a:latin typeface="Calibri" panose="020F0502020204030204" pitchFamily="34" charset="0"/>
              </a:rPr>
              <a:t>it had no way of repaying these debts.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n w="0"/>
                <a:latin typeface="Calibri" panose="020F0502020204030204" pitchFamily="34" charset="0"/>
              </a:rPr>
              <a:t>Congress asked the states for money, but the states </a:t>
            </a:r>
            <a:r>
              <a:rPr lang="en-US" altLang="en-US" sz="2400" dirty="0" smtClean="0">
                <a:ln w="0"/>
                <a:latin typeface="Calibri" panose="020F0502020204030204" pitchFamily="34" charset="0"/>
              </a:rPr>
              <a:t>could refuse which they did most of the time!</a:t>
            </a:r>
            <a:endParaRPr lang="en-US" altLang="en-US" dirty="0">
              <a:ln w="0"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687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11469</TotalTime>
  <Words>1731</Words>
  <Application>Microsoft Office PowerPoint</Application>
  <PresentationFormat>On-screen Show (4:3)</PresentationFormat>
  <Paragraphs>122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Agency FB</vt:lpstr>
      <vt:lpstr>Aharoni</vt:lpstr>
      <vt:lpstr>Arial</vt:lpstr>
      <vt:lpstr>Baskerville Old Face</vt:lpstr>
      <vt:lpstr>Bookman Old Style</vt:lpstr>
      <vt:lpstr>Calibri</vt:lpstr>
      <vt:lpstr>Californian FB</vt:lpstr>
      <vt:lpstr>Georgia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Turnbo, Melissa</cp:lastModifiedBy>
  <cp:revision>195</cp:revision>
  <dcterms:created xsi:type="dcterms:W3CDTF">2008-02-15T18:50:46Z</dcterms:created>
  <dcterms:modified xsi:type="dcterms:W3CDTF">2016-11-15T17:05:51Z</dcterms:modified>
</cp:coreProperties>
</file>